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58" r:id="rId6"/>
    <p:sldId id="263" r:id="rId7"/>
    <p:sldId id="261" r:id="rId8"/>
    <p:sldId id="262" r:id="rId9"/>
    <p:sldId id="25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DC1"/>
    <a:srgbClr val="619CD0"/>
    <a:srgbClr val="001132"/>
    <a:srgbClr val="B7CFD6"/>
    <a:srgbClr val="008D9C"/>
    <a:srgbClr val="BBD3EC"/>
    <a:srgbClr val="554E9C"/>
    <a:srgbClr val="5CA1AF"/>
    <a:srgbClr val="F39995"/>
    <a:srgbClr val="E83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2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2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5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1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1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0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38AA-8406-4D6B-8384-9AC1E6B39109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51A1-E072-4EDF-BF3F-9C83E142B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368" b="371"/>
          <a:stretch/>
        </p:blipFill>
        <p:spPr>
          <a:xfrm>
            <a:off x="1" y="1"/>
            <a:ext cx="91907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69499" y="248316"/>
            <a:ext cx="9273586" cy="518446"/>
          </a:xfrm>
          <a:solidFill>
            <a:scrgbClr r="0" g="0" b="0">
              <a:alpha val="0"/>
            </a:sc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КОНСУЛЬТАЦИОННЫЙ ЦЕНТР ФОНДА – ЭТО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50" r="2834"/>
          <a:stretch/>
        </p:blipFill>
        <p:spPr>
          <a:xfrm>
            <a:off x="161924" y="784737"/>
            <a:ext cx="8929043" cy="5416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3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27894"/>
              </p:ext>
            </p:extLst>
          </p:nvPr>
        </p:nvGraphicFramePr>
        <p:xfrm>
          <a:off x="349135" y="999314"/>
          <a:ext cx="8515694" cy="5029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7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0155">
                <a:tc gridSpan="2">
                  <a:txBody>
                    <a:bodyPr/>
                    <a:lstStyle/>
                    <a:p>
                      <a:pPr algn="l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Виды поддержки: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</a:rPr>
                        <a:t>Целевые безвозвратные финансовые инструменты и организационно-методическая поддержка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</a:rPr>
                        <a:t>Целевые и нецелевые возвратные финансовые инструменты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47">
                <a:tc rowSpan="2" gridSpan="2"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Brutal Type" panose="02000603020000020004" pitchFamily="50" charset="-52"/>
                        </a:rPr>
                        <a:t>Направления поддержки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Brutal Type" panose="02000603020000020004" pitchFamily="50" charset="-52"/>
                        </a:rPr>
                        <a:t>: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Инновации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D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err="1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Конкуренто</a:t>
                      </a:r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-</a:t>
                      </a:r>
                      <a:br>
                        <a:rPr lang="en-US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</a:br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способность </a:t>
                      </a:r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</a:br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и компетенции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D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err="1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Интернациона</a:t>
                      </a:r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800" kern="1200" dirty="0" err="1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лизация</a:t>
                      </a:r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 и поддержка экспорта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7DC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Долевые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Заемные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Венчурные инвестиции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Прямые инвестиции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Льготные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Экспортные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504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Brutal Type" panose="02000603020000020004" pitchFamily="50" charset="-52"/>
                        </a:rPr>
                        <a:t>Поддерживаемые компании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Brutal Type" panose="02000603020000020004" pitchFamily="50" charset="-52"/>
                      </a:endParaRPr>
                    </a:p>
                  </a:txBody>
                  <a:tcPr marL="18000" marR="18000" marT="18000" marB="18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</a:rPr>
                        <a:t>«Национальные лидеры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</a:rPr>
                        <a:t>»</a:t>
                      </a:r>
                      <a:endParaRPr lang="ru-RU" sz="8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5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«Средний</a:t>
                      </a:r>
                      <a:r>
                        <a:rPr lang="ru-RU" sz="800" kern="1200" baseline="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 бизнес»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37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vert="vert27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1"/>
                          </a:solidFill>
                          <a:latin typeface="Brutal Type" panose="02000603020000020004" pitchFamily="50" charset="-52"/>
                          <a:ea typeface="+mn-ea"/>
                          <a:cs typeface="+mn-cs"/>
                        </a:rPr>
                        <a:t>Малый бизнес и предпринимательство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13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Brutal Type" panose="02000603020000020004" pitchFamily="50" charset="-5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Brutal Type" panose="02000603020000020004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5"/>
          <p:cNvSpPr/>
          <p:nvPr/>
        </p:nvSpPr>
        <p:spPr bwMode="auto">
          <a:xfrm>
            <a:off x="7314042" y="3948580"/>
            <a:ext cx="491633" cy="1504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33"/>
          <p:cNvSpPr/>
          <p:nvPr/>
        </p:nvSpPr>
        <p:spPr bwMode="auto">
          <a:xfrm>
            <a:off x="1395493" y="3139912"/>
            <a:ext cx="408464" cy="2868764"/>
          </a:xfrm>
          <a:prstGeom prst="rect">
            <a:avLst/>
          </a:prstGeom>
          <a:solidFill>
            <a:srgbClr val="E83C4E"/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72000" rIns="0" bIns="72000" rtlCol="0" anchor="t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10"/>
          <p:cNvSpPr/>
          <p:nvPr/>
        </p:nvSpPr>
        <p:spPr bwMode="auto">
          <a:xfrm>
            <a:off x="1833660" y="4937333"/>
            <a:ext cx="530406" cy="1068017"/>
          </a:xfrm>
          <a:prstGeom prst="rect">
            <a:avLst/>
          </a:prstGeom>
          <a:solidFill>
            <a:srgbClr val="F39995"/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159974" y="267366"/>
            <a:ext cx="3835961" cy="280639"/>
          </a:xfrm>
          <a:solidFill>
            <a:scrgbClr r="0" g="0" b="0">
              <a:alpha val="0"/>
            </a:sc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ИНСТИТУТЫ РАЗВИТИЯ РФ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-104591" y="6337591"/>
            <a:ext cx="3751965" cy="28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аналитика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Partners Group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5"/>
          <p:cNvSpPr/>
          <p:nvPr/>
        </p:nvSpPr>
        <p:spPr bwMode="auto">
          <a:xfrm>
            <a:off x="7922803" y="2157579"/>
            <a:ext cx="883722" cy="35736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4673" y="3002628"/>
            <a:ext cx="590640" cy="274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8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5" b="24537"/>
          <a:stretch/>
        </p:blipFill>
        <p:spPr>
          <a:xfrm rot="16200000">
            <a:off x="7645464" y="3866339"/>
            <a:ext cx="900043" cy="341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Прямоугольник 5"/>
          <p:cNvSpPr/>
          <p:nvPr/>
        </p:nvSpPr>
        <p:spPr bwMode="auto">
          <a:xfrm>
            <a:off x="5198481" y="4842425"/>
            <a:ext cx="416132" cy="1162925"/>
          </a:xfrm>
          <a:prstGeom prst="rect">
            <a:avLst/>
          </a:prstGeom>
          <a:solidFill>
            <a:srgbClr val="347DC1"/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5" y="2882772"/>
            <a:ext cx="684450" cy="258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1" name="Group 66"/>
          <p:cNvGrpSpPr/>
          <p:nvPr/>
        </p:nvGrpSpPr>
        <p:grpSpPr>
          <a:xfrm>
            <a:off x="1374321" y="769924"/>
            <a:ext cx="7490509" cy="236772"/>
            <a:chOff x="852575" y="1351342"/>
            <a:chExt cx="5277117" cy="110405"/>
          </a:xfrm>
        </p:grpSpPr>
        <p:sp>
          <p:nvSpPr>
            <p:cNvPr id="22" name="Right Brace 69"/>
            <p:cNvSpPr/>
            <p:nvPr/>
          </p:nvSpPr>
          <p:spPr>
            <a:xfrm rot="16200000">
              <a:off x="2018915" y="187407"/>
              <a:ext cx="108000" cy="2440679"/>
            </a:xfrm>
            <a:prstGeom prst="rightBrace">
              <a:avLst/>
            </a:prstGeom>
            <a:solidFill>
              <a:scrgbClr r="0" g="0" b="0">
                <a:alpha val="0"/>
              </a:scrgbClr>
            </a:solidFill>
            <a:ln w="9525">
              <a:solidFill>
                <a:srgbClr val="347DC1"/>
              </a:solidFill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ight Brace 70"/>
            <p:cNvSpPr/>
            <p:nvPr/>
          </p:nvSpPr>
          <p:spPr>
            <a:xfrm rot="16200000">
              <a:off x="4664583" y="-5767"/>
              <a:ext cx="108000" cy="2822218"/>
            </a:xfrm>
            <a:prstGeom prst="rightBrace">
              <a:avLst/>
            </a:prstGeom>
            <a:solidFill>
              <a:scrgbClr r="0" g="0" b="0">
                <a:alpha val="0"/>
              </a:scrgbClr>
            </a:solidFill>
            <a:ln w="9525">
              <a:solidFill>
                <a:srgbClr val="347DC1"/>
              </a:solidFill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5"/>
          <p:cNvSpPr/>
          <p:nvPr/>
        </p:nvSpPr>
        <p:spPr bwMode="auto">
          <a:xfrm>
            <a:off x="6129969" y="2149328"/>
            <a:ext cx="967722" cy="1725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7" descr="https://upload.wikimedia.org/wikipedia/ru/4/45/%D0%9B%D0%BE%D0%B3%D0%BE%D1%82%D0%B8%D0%BF_%D0%92%D0%AD%D0%9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98" y="2238817"/>
            <a:ext cx="597372" cy="1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10"/>
          <p:cNvSpPr/>
          <p:nvPr/>
        </p:nvSpPr>
        <p:spPr bwMode="auto">
          <a:xfrm>
            <a:off x="5691771" y="2149327"/>
            <a:ext cx="411168" cy="3856023"/>
          </a:xfrm>
          <a:prstGeom prst="rect">
            <a:avLst/>
          </a:prstGeom>
          <a:solidFill>
            <a:srgbClr val="BBD3EC"/>
          </a:solidFill>
          <a:ln w="635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5"/>
          <p:cNvSpPr/>
          <p:nvPr/>
        </p:nvSpPr>
        <p:spPr bwMode="auto">
          <a:xfrm>
            <a:off x="6148061" y="3239009"/>
            <a:ext cx="412994" cy="1272045"/>
          </a:xfrm>
          <a:prstGeom prst="rect">
            <a:avLst/>
          </a:prstGeom>
          <a:solidFill>
            <a:schemeClr val="bg1">
              <a:lumMod val="85000"/>
            </a:schemeClr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4"/>
          <p:cNvSpPr/>
          <p:nvPr/>
        </p:nvSpPr>
        <p:spPr>
          <a:xfrm>
            <a:off x="2194140" y="587483"/>
            <a:ext cx="2071345" cy="2235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Нефинансовые институты:</a:t>
            </a:r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5"/>
          <p:cNvSpPr/>
          <p:nvPr/>
        </p:nvSpPr>
        <p:spPr>
          <a:xfrm>
            <a:off x="5879259" y="590860"/>
            <a:ext cx="2071345" cy="2235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институты:</a:t>
            </a:r>
          </a:p>
        </p:txBody>
      </p:sp>
      <p:pic>
        <p:nvPicPr>
          <p:cNvPr id="31" name="Picture 2" descr="Image result for Корпорация МС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0701" y="4736024"/>
            <a:ext cx="802409" cy="4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10"/>
          <p:cNvSpPr/>
          <p:nvPr/>
        </p:nvSpPr>
        <p:spPr bwMode="auto">
          <a:xfrm>
            <a:off x="7447512" y="5507555"/>
            <a:ext cx="1359013" cy="528355"/>
          </a:xfrm>
          <a:prstGeom prst="rect">
            <a:avLst/>
          </a:prstGeom>
          <a:solidFill>
            <a:srgbClr val="5CA1AF"/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21809" y="5595805"/>
            <a:ext cx="10115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Сколково и другие технопарки, ОЭЗ, ТОР</a:t>
            </a:r>
          </a:p>
        </p:txBody>
      </p:sp>
      <p:sp>
        <p:nvSpPr>
          <p:cNvPr id="34" name="Прямоугольник 5"/>
          <p:cNvSpPr/>
          <p:nvPr/>
        </p:nvSpPr>
        <p:spPr bwMode="auto">
          <a:xfrm>
            <a:off x="3027526" y="3948581"/>
            <a:ext cx="272343" cy="1206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Image result for Корпорация МС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11674" y="4698600"/>
            <a:ext cx="498233" cy="2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5"/>
          <p:cNvSpPr/>
          <p:nvPr/>
        </p:nvSpPr>
        <p:spPr bwMode="auto">
          <a:xfrm>
            <a:off x="4069302" y="2149328"/>
            <a:ext cx="587160" cy="3304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10"/>
          <p:cNvSpPr/>
          <p:nvPr/>
        </p:nvSpPr>
        <p:spPr bwMode="auto">
          <a:xfrm>
            <a:off x="2406533" y="5476997"/>
            <a:ext cx="2261731" cy="527564"/>
          </a:xfrm>
          <a:prstGeom prst="rect">
            <a:avLst/>
          </a:prstGeom>
          <a:solidFill>
            <a:srgbClr val="5CA1AF"/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lvl="1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6221" y="5558263"/>
            <a:ext cx="949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другие технопарки, ОЭЗ, ТОР и т.д.</a:t>
            </a:r>
          </a:p>
        </p:txBody>
      </p:sp>
      <p:pic>
        <p:nvPicPr>
          <p:cNvPr id="40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50" y="4040057"/>
            <a:ext cx="590640" cy="274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289" descr="Image result for РЭ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8465" y="4891543"/>
            <a:ext cx="789132" cy="2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9" descr="Image result for РЭЦ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10638" y="4868832"/>
            <a:ext cx="717393" cy="2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55" y="5619639"/>
            <a:ext cx="459964" cy="280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6" name="Прямоугольник 5"/>
          <p:cNvSpPr/>
          <p:nvPr/>
        </p:nvSpPr>
        <p:spPr bwMode="auto">
          <a:xfrm>
            <a:off x="4769578" y="4842426"/>
            <a:ext cx="382710" cy="1162135"/>
          </a:xfrm>
          <a:prstGeom prst="rect">
            <a:avLst/>
          </a:prstGeom>
          <a:solidFill>
            <a:srgbClr val="FFCCFF"/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3599" y="5571385"/>
            <a:ext cx="431965" cy="2059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293" descr="Image result for ФРИ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31253" y="5626480"/>
            <a:ext cx="457416" cy="1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5"/>
          <p:cNvSpPr/>
          <p:nvPr/>
        </p:nvSpPr>
        <p:spPr bwMode="auto">
          <a:xfrm>
            <a:off x="7131736" y="2157578"/>
            <a:ext cx="684813" cy="1724443"/>
          </a:xfrm>
          <a:prstGeom prst="rect">
            <a:avLst/>
          </a:prstGeom>
          <a:solidFill>
            <a:srgbClr val="B7CFD6"/>
          </a:solidFill>
          <a:ln w="63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4974" y="3797933"/>
            <a:ext cx="1053761" cy="213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2" name="Picture 296" descr="Image result for фонд развития промышленност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25485" y="3217229"/>
            <a:ext cx="601145" cy="6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00" descr="Image result for фонд содействия инновация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80" y="4617562"/>
            <a:ext cx="501395" cy="2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"/>
          <p:cNvSpPr/>
          <p:nvPr/>
        </p:nvSpPr>
        <p:spPr bwMode="auto">
          <a:xfrm>
            <a:off x="3035410" y="2149328"/>
            <a:ext cx="996750" cy="1758735"/>
          </a:xfrm>
          <a:prstGeom prst="rect">
            <a:avLst/>
          </a:prstGeom>
          <a:solidFill>
            <a:srgbClr val="B7CFD6"/>
          </a:solidFill>
          <a:ln w="63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"/>
          <p:cNvSpPr/>
          <p:nvPr/>
        </p:nvSpPr>
        <p:spPr bwMode="auto">
          <a:xfrm>
            <a:off x="6949675" y="3952728"/>
            <a:ext cx="276968" cy="2076270"/>
          </a:xfrm>
          <a:prstGeom prst="rect">
            <a:avLst/>
          </a:prstGeom>
          <a:solidFill>
            <a:srgbClr val="619CD0"/>
          </a:solidFill>
          <a:ln w="635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30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5723" y="5422866"/>
            <a:ext cx="764870" cy="2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 rot="16200000">
            <a:off x="6596802" y="4482976"/>
            <a:ext cx="100811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 региональные институты</a:t>
            </a:r>
          </a:p>
        </p:txBody>
      </p:sp>
      <p:sp>
        <p:nvSpPr>
          <p:cNvPr id="60" name="Прямоугольник 5"/>
          <p:cNvSpPr/>
          <p:nvPr/>
        </p:nvSpPr>
        <p:spPr bwMode="auto">
          <a:xfrm>
            <a:off x="2497943" y="2135623"/>
            <a:ext cx="487816" cy="3317725"/>
          </a:xfrm>
          <a:prstGeom prst="rect">
            <a:avLst/>
          </a:prstGeom>
          <a:solidFill>
            <a:srgbClr val="008D9C"/>
          </a:solidFill>
          <a:ln w="63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1917778" y="4319631"/>
            <a:ext cx="16293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центр компетенций в области производительности труда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5987801" y="3757648"/>
            <a:ext cx="972616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…и подконтрольные двусторонние фонды</a:t>
            </a:r>
          </a:p>
        </p:txBody>
      </p:sp>
      <p:pic>
        <p:nvPicPr>
          <p:cNvPr id="67" name="Picture 296" descr="Image result for фонд развития промышленност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02301" y="3217046"/>
            <a:ext cx="601145" cy="6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0109" y="5426383"/>
            <a:ext cx="724905" cy="205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9" name="Прямоугольник 5"/>
          <p:cNvSpPr/>
          <p:nvPr/>
        </p:nvSpPr>
        <p:spPr bwMode="auto">
          <a:xfrm>
            <a:off x="3345323" y="3952728"/>
            <a:ext cx="305592" cy="1202281"/>
          </a:xfrm>
          <a:prstGeom prst="rect">
            <a:avLst/>
          </a:prstGeom>
          <a:solidFill>
            <a:srgbClr val="619CD0"/>
          </a:solidFill>
          <a:ln w="635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2913858" y="4440639"/>
            <a:ext cx="118251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центры предпринимательства</a:t>
            </a:r>
          </a:p>
        </p:txBody>
      </p:sp>
      <p:sp>
        <p:nvSpPr>
          <p:cNvPr id="71" name="Прямоугольник 5"/>
          <p:cNvSpPr/>
          <p:nvPr/>
        </p:nvSpPr>
        <p:spPr bwMode="auto">
          <a:xfrm>
            <a:off x="4708451" y="2143624"/>
            <a:ext cx="938198" cy="28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316" descr="Image result for ВЭБ инновации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33" y="2089926"/>
            <a:ext cx="704658" cy="4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215633" y="243512"/>
            <a:ext cx="9273586" cy="2806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– ЭТО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806" y="789389"/>
            <a:ext cx="814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даем ресурсы на пятилетний срок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кто создает новые современные производства и осваивает новые доступные технологии, тем кто выводит на рынок продукцию, конкурирующую с лучшими зарубежными товарами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956" y="763905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rgbClr val="DC0A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806" y="1917716"/>
            <a:ext cx="8269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успешных, принцип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даем дешевые заемные средства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уникальным ставкам 1% и 5% успешным компаниям, имеющим потенциал и перспективу развития, которые способны обеспечить адекватное вложение в проект собственных ресурсов. Фонд не занимается спасением проблемных предприятий и поддержкой отстающих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956" y="1892232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rgbClr val="DC0A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806" y="3046043"/>
            <a:ext cx="8269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Низкая ставка и хорошее обеспечение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кредитуем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промышленные проекты за счет государственных средств. Бюджетные деньги должны быть возвращены, даже если с проектом что-то пойдет не так. Поэтому мы требуем качественное и надежное обеспечение займов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956" y="3020559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rgbClr val="DC0A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806" y="4135408"/>
            <a:ext cx="8269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Открытость к зарубежным технологиям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понимаем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важность привлечения в Россию зарубежных технологий и локализации производства. Фонд готов предоставлять займы компаниям с иностранными корнями, но при условии российской “прописки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956" y="4109924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rgbClr val="DC0A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806" y="5040107"/>
            <a:ext cx="8269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Прозрачность процедур, поддержка разным отраслям и регионам, принцип "Одного окна"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говорим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бизнесом на одном языке. Требования к заявкам на финансирование просты, процедуры рассмотрения проектов прозрачны. Мы оцениваем качество проекта и профессионализм команды. Регион и отрасль не играют для нас основную роль. Мы не берем дополнительных комиссий, не требуем перевода выручки, не претендуем на контрольный пакет акций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заемщика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6" y="5014623"/>
            <a:ext cx="32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C0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rgbClr val="DC0A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3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" y="919162"/>
            <a:ext cx="8879672" cy="5214938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215633" y="243512"/>
            <a:ext cx="9273586" cy="2806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ЗАЕМЩИКИ ФОДНА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КТО ОНИ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215633" y="514626"/>
            <a:ext cx="9273586" cy="2806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ОСНОВАНИИ ДАННЫХ ФНС/ОБЪЕМА ВЫРУЧКИ ЗА 2016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0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59974" y="267366"/>
            <a:ext cx="9273586" cy="280639"/>
          </a:xfrm>
          <a:solidFill>
            <a:scrgbClr r="0" g="0" b="0">
              <a:alpha val="0"/>
            </a:sc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ФИНАНСИРОВАНИЯ ФОНДА РАЗВИТИЯ ПРОМЫШЛЕННОСТИ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0448" y="804863"/>
            <a:ext cx="8764951" cy="5712458"/>
            <a:chOff x="159973" y="890588"/>
            <a:chExt cx="8764951" cy="571245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b="2313"/>
            <a:stretch/>
          </p:blipFill>
          <p:spPr>
            <a:xfrm>
              <a:off x="159973" y="890588"/>
              <a:ext cx="8764951" cy="5547992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59973" y="6224267"/>
              <a:ext cx="763952" cy="328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60972" y="6274113"/>
              <a:ext cx="763952" cy="328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7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871537"/>
            <a:ext cx="9024026" cy="5738813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69499" y="248316"/>
            <a:ext cx="9273586" cy="518446"/>
          </a:xfrm>
          <a:solidFill>
            <a:scrgbClr r="0" g="0" b="0">
              <a:alpha val="0"/>
            </a:sc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РАССМОТРЕНИЯ ЗАЯВКИ ФОНДОМ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программе «Проекты развития»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0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" y="790575"/>
            <a:ext cx="8999299" cy="5372100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59974" y="191166"/>
            <a:ext cx="9273586" cy="280639"/>
          </a:xfrm>
          <a:solidFill>
            <a:scrgbClr r="0" g="0" b="0">
              <a:alpha val="0"/>
            </a:sc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ОТРАСЛЕВОЕ РАСПРЕДЕЛЕНИЕ ПОДДЕРЖАННЫХ ПРОЕКТОВ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6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5" r="985"/>
          <a:stretch/>
        </p:blipFill>
        <p:spPr>
          <a:xfrm>
            <a:off x="142874" y="700087"/>
            <a:ext cx="8880724" cy="5748338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59974" y="191166"/>
            <a:ext cx="9273586" cy="280639"/>
          </a:xfrm>
          <a:solidFill>
            <a:scrgbClr r="0" g="0" b="0">
              <a:alpha val="0"/>
            </a:sc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РЕГИОНАЛЬНОЕ РАСПРЕДЕЛЕНИЕ ПОДДЕРЖАННЫХ ПРОЕКТОВ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7807"/>
          <a:stretch/>
        </p:blipFill>
        <p:spPr>
          <a:xfrm>
            <a:off x="80985" y="609600"/>
            <a:ext cx="8720115" cy="6138058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59974" y="267366"/>
            <a:ext cx="9273586" cy="280639"/>
          </a:xfrm>
          <a:solidFill>
            <a:scrgbClr r="0" g="0" b="0">
              <a:alpha val="0"/>
            </a:scrgbClr>
          </a:solidFill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СОЦИАЛЬНО-ЭКОНОМИЧЕСКИЙ ЭФФЕКТ ПОДДЕРЖАННЫХ ПРОЕКТОВ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9152" y="6399590"/>
            <a:ext cx="3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13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383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Brutal Type</vt:lpstr>
      <vt:lpstr>Calibri</vt:lpstr>
      <vt:lpstr>Calibri Light</vt:lpstr>
      <vt:lpstr>Тема Office</vt:lpstr>
      <vt:lpstr>Презентация PowerPoint</vt:lpstr>
      <vt:lpstr>ИНСТИТУТЫ РАЗВИТИЯ РФ</vt:lpstr>
      <vt:lpstr>Презентация PowerPoint</vt:lpstr>
      <vt:lpstr>Презентация PowerPoint</vt:lpstr>
      <vt:lpstr>ПРОГРАММЫ ФИНАНСИРОВАНИЯ ФОНДА РАЗВИТИЯ ПРОМЫШЛЕННОСТИ</vt:lpstr>
      <vt:lpstr>ПРОЦЕСС РАССМОТРЕНИЯ ЗАЯВКИ ФОНДОМ по программе «Проекты развития»</vt:lpstr>
      <vt:lpstr>ОТРАСЛЕВОЕ РАСПРЕДЕЛЕНИЕ ПОДДЕРЖАННЫХ ПРОЕКТОВ</vt:lpstr>
      <vt:lpstr>РЕГИОНАЛЬНОЕ РАСПРЕДЕЛЕНИЕ ПОДДЕРЖАННЫХ ПРОЕКТОВ</vt:lpstr>
      <vt:lpstr>СОЦИАЛЬНО-ЭКОНОМИЧЕСКИЙ ЭФФЕКТ ПОДДЕРЖАННЫХ ПРОЕКТОВ</vt:lpstr>
      <vt:lpstr>КОНСУЛЬТАЦИОННЫЙ ЦЕНТР ФОНДА – ЭТО: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Одоевский Никита Сергеевич</dc:creator>
  <cp:lastModifiedBy>Одоевский Никита Сергеевич</cp:lastModifiedBy>
  <cp:revision>18</cp:revision>
  <dcterms:created xsi:type="dcterms:W3CDTF">2017-12-06T08:52:02Z</dcterms:created>
  <dcterms:modified xsi:type="dcterms:W3CDTF">2017-12-06T12:23:11Z</dcterms:modified>
</cp:coreProperties>
</file>